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63" r:id="rId11"/>
    <p:sldId id="267" r:id="rId12"/>
    <p:sldId id="271" r:id="rId13"/>
    <p:sldId id="270" r:id="rId14"/>
    <p:sldId id="272" r:id="rId15"/>
    <p:sldId id="273" r:id="rId16"/>
    <p:sldId id="261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C59EE-6DD8-4D3F-8FB4-796DFFFBAFB4}" v="1" dt="2022-06-02T12:49:3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2F6F0-B128-4E73-8DB3-E75E526AEE1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8DC7CD6-C2DF-4DD1-8097-834FF7995EE4}">
      <dgm:prSet/>
      <dgm:spPr/>
      <dgm:t>
        <a:bodyPr/>
        <a:lstStyle/>
        <a:p>
          <a:r>
            <a:rPr lang="en-US" baseline="0" dirty="0"/>
            <a:t>When analyzing algorithms, the general case is that the higher exponent variable matters more than all other terms</a:t>
          </a:r>
          <a:endParaRPr lang="en-US" dirty="0"/>
        </a:p>
      </dgm:t>
    </dgm:pt>
    <dgm:pt modelId="{6FA05287-B5A2-4254-9D12-54C6F87F4C61}" type="parTrans" cxnId="{EC8EB9FF-F233-434A-A9BC-7B8663C095E4}">
      <dgm:prSet/>
      <dgm:spPr/>
      <dgm:t>
        <a:bodyPr/>
        <a:lstStyle/>
        <a:p>
          <a:endParaRPr lang="en-US"/>
        </a:p>
      </dgm:t>
    </dgm:pt>
    <dgm:pt modelId="{7F759799-E008-4A6E-A59D-CF80FD7A4050}" type="sibTrans" cxnId="{EC8EB9FF-F233-434A-A9BC-7B8663C095E4}">
      <dgm:prSet/>
      <dgm:spPr/>
      <dgm:t>
        <a:bodyPr/>
        <a:lstStyle/>
        <a:p>
          <a:endParaRPr lang="en-US"/>
        </a:p>
      </dgm:t>
    </dgm:pt>
    <dgm:pt modelId="{12DE8C4E-FD9D-4A7E-ADEE-7E384C8BE6C8}">
      <dgm:prSet/>
      <dgm:spPr/>
      <dgm:t>
        <a:bodyPr/>
        <a:lstStyle/>
        <a:p>
          <a:r>
            <a:rPr lang="en-US" baseline="0"/>
            <a:t>Why do you think this is the case?</a:t>
          </a:r>
          <a:endParaRPr lang="en-US"/>
        </a:p>
      </dgm:t>
    </dgm:pt>
    <dgm:pt modelId="{11B01489-068B-48F0-8156-9169A256CD68}" type="parTrans" cxnId="{DB6D33F1-C606-4132-8C80-6ED6B0DEBC4A}">
      <dgm:prSet/>
      <dgm:spPr/>
      <dgm:t>
        <a:bodyPr/>
        <a:lstStyle/>
        <a:p>
          <a:endParaRPr lang="en-US"/>
        </a:p>
      </dgm:t>
    </dgm:pt>
    <dgm:pt modelId="{AB733D68-2556-4568-AA59-2CBE6B798212}" type="sibTrans" cxnId="{DB6D33F1-C606-4132-8C80-6ED6B0DEBC4A}">
      <dgm:prSet/>
      <dgm:spPr/>
      <dgm:t>
        <a:bodyPr/>
        <a:lstStyle/>
        <a:p>
          <a:endParaRPr lang="en-US"/>
        </a:p>
      </dgm:t>
    </dgm:pt>
    <dgm:pt modelId="{5C802163-3F8E-442A-8CC6-B4958D4EDBED}" type="pres">
      <dgm:prSet presAssocID="{08A2F6F0-B128-4E73-8DB3-E75E526AEE1E}" presName="linear" presStyleCnt="0">
        <dgm:presLayoutVars>
          <dgm:animLvl val="lvl"/>
          <dgm:resizeHandles val="exact"/>
        </dgm:presLayoutVars>
      </dgm:prSet>
      <dgm:spPr/>
    </dgm:pt>
    <dgm:pt modelId="{38B5A1C1-3751-4798-A4B4-08DB682514CF}" type="pres">
      <dgm:prSet presAssocID="{08DC7CD6-C2DF-4DD1-8097-834FF7995E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77DAB0-B102-46C9-B52E-33CE13FD1223}" type="pres">
      <dgm:prSet presAssocID="{7F759799-E008-4A6E-A59D-CF80FD7A4050}" presName="spacer" presStyleCnt="0"/>
      <dgm:spPr/>
    </dgm:pt>
    <dgm:pt modelId="{362287D7-37BF-4F10-B91D-4EB05410669D}" type="pres">
      <dgm:prSet presAssocID="{12DE8C4E-FD9D-4A7E-ADEE-7E384C8BE6C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4A5142-DC33-4C98-9E11-FE2AD42215AA}" type="presOf" srcId="{08DC7CD6-C2DF-4DD1-8097-834FF7995EE4}" destId="{38B5A1C1-3751-4798-A4B4-08DB682514CF}" srcOrd="0" destOrd="0" presId="urn:microsoft.com/office/officeart/2005/8/layout/vList2"/>
    <dgm:cxn modelId="{BFB362D6-56C5-48E5-BFDA-FF5C88FBA312}" type="presOf" srcId="{08A2F6F0-B128-4E73-8DB3-E75E526AEE1E}" destId="{5C802163-3F8E-442A-8CC6-B4958D4EDBED}" srcOrd="0" destOrd="0" presId="urn:microsoft.com/office/officeart/2005/8/layout/vList2"/>
    <dgm:cxn modelId="{DB6D33F1-C606-4132-8C80-6ED6B0DEBC4A}" srcId="{08A2F6F0-B128-4E73-8DB3-E75E526AEE1E}" destId="{12DE8C4E-FD9D-4A7E-ADEE-7E384C8BE6C8}" srcOrd="1" destOrd="0" parTransId="{11B01489-068B-48F0-8156-9169A256CD68}" sibTransId="{AB733D68-2556-4568-AA59-2CBE6B798212}"/>
    <dgm:cxn modelId="{80DA77F3-1071-4232-BE2E-0AE90C66C57F}" type="presOf" srcId="{12DE8C4E-FD9D-4A7E-ADEE-7E384C8BE6C8}" destId="{362287D7-37BF-4F10-B91D-4EB05410669D}" srcOrd="0" destOrd="0" presId="urn:microsoft.com/office/officeart/2005/8/layout/vList2"/>
    <dgm:cxn modelId="{EC8EB9FF-F233-434A-A9BC-7B8663C095E4}" srcId="{08A2F6F0-B128-4E73-8DB3-E75E526AEE1E}" destId="{08DC7CD6-C2DF-4DD1-8097-834FF7995EE4}" srcOrd="0" destOrd="0" parTransId="{6FA05287-B5A2-4254-9D12-54C6F87F4C61}" sibTransId="{7F759799-E008-4A6E-A59D-CF80FD7A4050}"/>
    <dgm:cxn modelId="{2A35FC05-14CD-4034-9363-012AEC5A05A0}" type="presParOf" srcId="{5C802163-3F8E-442A-8CC6-B4958D4EDBED}" destId="{38B5A1C1-3751-4798-A4B4-08DB682514CF}" srcOrd="0" destOrd="0" presId="urn:microsoft.com/office/officeart/2005/8/layout/vList2"/>
    <dgm:cxn modelId="{2B54ACB3-A78C-4AFC-87E6-7FC41BAFDB66}" type="presParOf" srcId="{5C802163-3F8E-442A-8CC6-B4958D4EDBED}" destId="{B777DAB0-B102-46C9-B52E-33CE13FD1223}" srcOrd="1" destOrd="0" presId="urn:microsoft.com/office/officeart/2005/8/layout/vList2"/>
    <dgm:cxn modelId="{5A59C05E-0698-4159-BDA3-E1BAD9B09EC0}" type="presParOf" srcId="{5C802163-3F8E-442A-8CC6-B4958D4EDBED}" destId="{362287D7-37BF-4F10-B91D-4EB0541066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O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less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/>
            <a:t>Little o is written like so:</a:t>
          </a:r>
          <a:endParaRPr lang="en-US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less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/>
            <a:t>We rarely ever use little o notation (but it can appear in exams and homework)</a:t>
          </a:r>
          <a:endParaRPr lang="en-US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3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3"/>
      <dgm:spPr/>
    </dgm:pt>
    <dgm:pt modelId="{D0699227-B0FB-4174-8634-FA1FF6ECB994}" type="pres">
      <dgm:prSet presAssocID="{94E3C583-2EA4-4B11-841E-8D20E8FF251C}" presName="arrow" presStyleLbl="node1" presStyleIdx="1" presStyleCnt="3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3"/>
      <dgm:spPr/>
    </dgm:pt>
    <dgm:pt modelId="{9D02B4B6-1787-4872-9C2F-8142F6C8D603}" type="pres">
      <dgm:prSet presAssocID="{A02D0544-6350-4AFE-8795-FD8C623C1D00}" presName="arrow" presStyleLbl="node1" presStyleIdx="2" presStyleCnt="3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613A104-3276-44C7-A4FC-68FC5A3ACD08}" srcId="{7A9D82DB-F4B0-47E0-8AB4-A16351E7F576}" destId="{A02D0544-6350-4AFE-8795-FD8C623C1D00}" srcOrd="0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1CB96548-B7E0-43ED-A472-FBDF348B490C}" srcId="{7A9D82DB-F4B0-47E0-8AB4-A16351E7F576}" destId="{94E3C583-2EA4-4B11-841E-8D20E8FF251C}" srcOrd="1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2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 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greater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 dirty="0"/>
            <a:t>Little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greater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 dirty="0"/>
            <a:t>We rarely ever use little </a:t>
          </a:r>
          <a:r>
            <a:rPr lang="en-US" dirty="0"/>
            <a:t>ω</a:t>
          </a:r>
          <a:r>
            <a:rPr lang="en-US" baseline="0" dirty="0"/>
            <a:t> notation (but it can appear in exams and homework)</a:t>
          </a:r>
          <a:endParaRPr lang="en-US" dirty="0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CF642BDA-41A4-4F20-8C47-67A448DD8445}">
      <dgm:prSet/>
      <dgm:spPr/>
      <dgm:t>
        <a:bodyPr/>
        <a:lstStyle/>
        <a:p>
          <a:r>
            <a:rPr lang="en-US" dirty="0"/>
            <a:t>Ω is similar to O except that it is the asymptotic lower bound</a:t>
          </a:r>
        </a:p>
      </dgm:t>
    </dgm:pt>
    <dgm:pt modelId="{72618F57-0917-4969-904B-3C9E6930D0E6}" type="parTrans" cxnId="{F8025E43-7AD3-448F-A7D6-1A859B89A6B3}">
      <dgm:prSet/>
      <dgm:spPr/>
      <dgm:t>
        <a:bodyPr/>
        <a:lstStyle/>
        <a:p>
          <a:endParaRPr lang="en-US"/>
        </a:p>
      </dgm:t>
    </dgm:pt>
    <dgm:pt modelId="{5B08798D-FC57-42A9-BF52-7A59B4D308F7}" type="sibTrans" cxnId="{F8025E43-7AD3-448F-A7D6-1A859B89A6B3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4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4"/>
      <dgm:spPr/>
    </dgm:pt>
    <dgm:pt modelId="{D0699227-B0FB-4174-8634-FA1FF6ECB994}" type="pres">
      <dgm:prSet presAssocID="{94E3C583-2EA4-4B11-841E-8D20E8FF251C}" presName="arrow" presStyleLbl="node1" presStyleIdx="1" presStyleCnt="4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4"/>
      <dgm:spPr/>
    </dgm:pt>
    <dgm:pt modelId="{9D02B4B6-1787-4872-9C2F-8142F6C8D603}" type="pres">
      <dgm:prSet presAssocID="{A02D0544-6350-4AFE-8795-FD8C623C1D00}" presName="arrow" presStyleLbl="node1" presStyleIdx="2" presStyleCnt="4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  <dgm:pt modelId="{FEFA02E6-E9ED-4F8C-85F1-B5017181DA99}" type="pres">
      <dgm:prSet presAssocID="{5B08798D-FC57-42A9-BF52-7A59B4D308F7}" presName="sp" presStyleCnt="0"/>
      <dgm:spPr/>
    </dgm:pt>
    <dgm:pt modelId="{D0064234-45F5-449D-B6F5-6E60A35E6DE8}" type="pres">
      <dgm:prSet presAssocID="{CF642BDA-41A4-4F20-8C47-67A448DD8445}" presName="arrowAndChildren" presStyleCnt="0"/>
      <dgm:spPr/>
    </dgm:pt>
    <dgm:pt modelId="{B4268B6B-A7CA-46FA-933D-399473DF6AB1}" type="pres">
      <dgm:prSet presAssocID="{CF642BDA-41A4-4F20-8C47-67A448DD8445}" presName="parentTextArrow" presStyleLbl="node1" presStyleIdx="3" presStyleCnt="4"/>
      <dgm:spPr/>
    </dgm:pt>
  </dgm:ptLst>
  <dgm:cxnLst>
    <dgm:cxn modelId="{4613A104-3276-44C7-A4FC-68FC5A3ACD08}" srcId="{7A9D82DB-F4B0-47E0-8AB4-A16351E7F576}" destId="{A02D0544-6350-4AFE-8795-FD8C623C1D00}" srcOrd="1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F8025E43-7AD3-448F-A7D6-1A859B89A6B3}" srcId="{7A9D82DB-F4B0-47E0-8AB4-A16351E7F576}" destId="{CF642BDA-41A4-4F20-8C47-67A448DD8445}" srcOrd="0" destOrd="0" parTransId="{72618F57-0917-4969-904B-3C9E6930D0E6}" sibTransId="{5B08798D-FC57-42A9-BF52-7A59B4D308F7}"/>
    <dgm:cxn modelId="{1CB96548-B7E0-43ED-A472-FBDF348B490C}" srcId="{7A9D82DB-F4B0-47E0-8AB4-A16351E7F576}" destId="{94E3C583-2EA4-4B11-841E-8D20E8FF251C}" srcOrd="2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3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523C87DA-D37B-49E4-ACDA-74100C5CEF7B}" type="presOf" srcId="{CF642BDA-41A4-4F20-8C47-67A448DD8445}" destId="{B4268B6B-A7CA-46FA-933D-399473DF6AB1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  <dgm:cxn modelId="{8B0F054B-663E-4E70-BECF-5B3F715E091C}" type="presParOf" srcId="{82FD4103-5FD9-45D4-9654-EA0CE7A00AB8}" destId="{FEFA02E6-E9ED-4F8C-85F1-B5017181DA99}" srcOrd="5" destOrd="0" presId="urn:microsoft.com/office/officeart/2005/8/layout/process4"/>
    <dgm:cxn modelId="{F4B6FA73-723D-4247-8EF8-ED46686AA9A9}" type="presParOf" srcId="{82FD4103-5FD9-45D4-9654-EA0CE7A00AB8}" destId="{D0064234-45F5-449D-B6F5-6E60A35E6DE8}" srcOrd="6" destOrd="0" presId="urn:microsoft.com/office/officeart/2005/8/layout/process4"/>
    <dgm:cxn modelId="{D8138C14-CAB1-4B94-8133-1E5B4A3955A8}" type="presParOf" srcId="{D0064234-45F5-449D-B6F5-6E60A35E6DE8}" destId="{B4268B6B-A7CA-46FA-933D-399473DF6A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5A1C1-3751-4798-A4B4-08DB682514CF}">
      <dsp:nvSpPr>
        <dsp:cNvPr id="0" name=""/>
        <dsp:cNvSpPr/>
      </dsp:nvSpPr>
      <dsp:spPr>
        <a:xfrm>
          <a:off x="0" y="5729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When analyzing algorithms, the general case is that the higher exponent variable matters more than all other terms</a:t>
          </a:r>
          <a:endParaRPr lang="en-US" sz="3300" kern="1200" dirty="0"/>
        </a:p>
      </dsp:txBody>
      <dsp:txXfrm>
        <a:off x="84815" y="90544"/>
        <a:ext cx="9431570" cy="1567820"/>
      </dsp:txXfrm>
    </dsp:sp>
    <dsp:sp modelId="{362287D7-37BF-4F10-B91D-4EB05410669D}">
      <dsp:nvSpPr>
        <dsp:cNvPr id="0" name=""/>
        <dsp:cNvSpPr/>
      </dsp:nvSpPr>
      <dsp:spPr>
        <a:xfrm>
          <a:off x="0" y="1838220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Why do you think this is the case?</a:t>
          </a:r>
          <a:endParaRPr lang="en-US" sz="3300" kern="1200"/>
        </a:p>
      </dsp:txBody>
      <dsp:txXfrm>
        <a:off x="84815" y="1923035"/>
        <a:ext cx="9431570" cy="1567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198735"/>
          <a:ext cx="6506304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We rarely ever use little o notation (but it can appear in exams and homework)</a:t>
          </a:r>
          <a:endParaRPr lang="en-US" sz="2700" kern="1200"/>
        </a:p>
      </dsp:txBody>
      <dsp:txXfrm>
        <a:off x="0" y="4198735"/>
        <a:ext cx="6506304" cy="1378118"/>
      </dsp:txXfrm>
    </dsp:sp>
    <dsp:sp modelId="{D0699227-B0FB-4174-8634-FA1FF6ECB994}">
      <dsp:nvSpPr>
        <dsp:cNvPr id="0" name=""/>
        <dsp:cNvSpPr/>
      </dsp:nvSpPr>
      <dsp:spPr>
        <a:xfrm rot="10800000">
          <a:off x="0" y="2099860"/>
          <a:ext cx="6506304" cy="21195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Little o is written like so:</a:t>
          </a:r>
          <a:endParaRPr lang="en-US" sz="2700" kern="1200"/>
        </a:p>
      </dsp:txBody>
      <dsp:txXfrm rot="-10800000">
        <a:off x="0" y="2099860"/>
        <a:ext cx="6506304" cy="743960"/>
      </dsp:txXfrm>
    </dsp:sp>
    <dsp:sp modelId="{B578B069-05B2-43F8-87A4-713366416AD4}">
      <dsp:nvSpPr>
        <dsp:cNvPr id="0" name=""/>
        <dsp:cNvSpPr/>
      </dsp:nvSpPr>
      <dsp:spPr>
        <a:xfrm>
          <a:off x="0" y="2843821"/>
          <a:ext cx="6506304" cy="633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strictly less than g(n)</a:t>
          </a:r>
        </a:p>
      </dsp:txBody>
      <dsp:txXfrm>
        <a:off x="0" y="2843821"/>
        <a:ext cx="6506304" cy="633744"/>
      </dsp:txXfrm>
    </dsp:sp>
    <dsp:sp modelId="{9D02B4B6-1787-4872-9C2F-8142F6C8D603}">
      <dsp:nvSpPr>
        <dsp:cNvPr id="0" name=""/>
        <dsp:cNvSpPr/>
      </dsp:nvSpPr>
      <dsp:spPr>
        <a:xfrm rot="10800000">
          <a:off x="0" y="985"/>
          <a:ext cx="6506304" cy="21195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Big O is written like so:</a:t>
          </a:r>
          <a:endParaRPr lang="en-US" sz="2700" kern="1200" dirty="0"/>
        </a:p>
      </dsp:txBody>
      <dsp:txXfrm rot="-10800000">
        <a:off x="0" y="985"/>
        <a:ext cx="6506304" cy="743960"/>
      </dsp:txXfrm>
    </dsp:sp>
    <dsp:sp modelId="{400F1366-6D22-4ED9-8EDA-DBFE7D34CDE1}">
      <dsp:nvSpPr>
        <dsp:cNvPr id="0" name=""/>
        <dsp:cNvSpPr/>
      </dsp:nvSpPr>
      <dsp:spPr>
        <a:xfrm>
          <a:off x="0" y="744946"/>
          <a:ext cx="6506304" cy="633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less than or equal to g(n)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It is the asymptotic upper bound</a:t>
          </a:r>
          <a:endParaRPr lang="en-US" sz="1800" kern="1200" dirty="0"/>
        </a:p>
      </dsp:txBody>
      <dsp:txXfrm>
        <a:off x="0" y="744946"/>
        <a:ext cx="6506304" cy="633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575037"/>
          <a:ext cx="6506304" cy="1000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We rarely ever use little </a:t>
          </a:r>
          <a:r>
            <a:rPr lang="en-US" sz="1900" kern="1200" dirty="0"/>
            <a:t>ω</a:t>
          </a:r>
          <a:r>
            <a:rPr lang="en-US" sz="1900" kern="1200" baseline="0" dirty="0"/>
            <a:t> notation (but it can appear in exams and homework)</a:t>
          </a:r>
          <a:endParaRPr lang="en-US" sz="1900" kern="1200" dirty="0"/>
        </a:p>
      </dsp:txBody>
      <dsp:txXfrm>
        <a:off x="0" y="4575037"/>
        <a:ext cx="6506304" cy="1000906"/>
      </dsp:txXfrm>
    </dsp:sp>
    <dsp:sp modelId="{D0699227-B0FB-4174-8634-FA1FF6ECB994}">
      <dsp:nvSpPr>
        <dsp:cNvPr id="0" name=""/>
        <dsp:cNvSpPr/>
      </dsp:nvSpPr>
      <dsp:spPr>
        <a:xfrm rot="10800000">
          <a:off x="0" y="3050657"/>
          <a:ext cx="6506304" cy="153939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Little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3050657"/>
        <a:ext cx="6506304" cy="540327"/>
      </dsp:txXfrm>
    </dsp:sp>
    <dsp:sp modelId="{B578B069-05B2-43F8-87A4-713366416AD4}">
      <dsp:nvSpPr>
        <dsp:cNvPr id="0" name=""/>
        <dsp:cNvSpPr/>
      </dsp:nvSpPr>
      <dsp:spPr>
        <a:xfrm>
          <a:off x="0" y="3590984"/>
          <a:ext cx="6506304" cy="460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strictly greater than g(n)</a:t>
          </a:r>
        </a:p>
      </dsp:txBody>
      <dsp:txXfrm>
        <a:off x="0" y="3590984"/>
        <a:ext cx="6506304" cy="460278"/>
      </dsp:txXfrm>
    </dsp:sp>
    <dsp:sp modelId="{9D02B4B6-1787-4872-9C2F-8142F6C8D603}">
      <dsp:nvSpPr>
        <dsp:cNvPr id="0" name=""/>
        <dsp:cNvSpPr/>
      </dsp:nvSpPr>
      <dsp:spPr>
        <a:xfrm rot="10800000">
          <a:off x="0" y="1526276"/>
          <a:ext cx="6506304" cy="153939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Big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1526276"/>
        <a:ext cx="6506304" cy="540327"/>
      </dsp:txXfrm>
    </dsp:sp>
    <dsp:sp modelId="{400F1366-6D22-4ED9-8EDA-DBFE7D34CDE1}">
      <dsp:nvSpPr>
        <dsp:cNvPr id="0" name=""/>
        <dsp:cNvSpPr/>
      </dsp:nvSpPr>
      <dsp:spPr>
        <a:xfrm>
          <a:off x="0" y="2066603"/>
          <a:ext cx="6506304" cy="460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 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greater than or equal to g(n)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It is the asymptotic upper bound</a:t>
          </a:r>
          <a:endParaRPr lang="en-US" sz="1300" kern="1200" dirty="0"/>
        </a:p>
      </dsp:txBody>
      <dsp:txXfrm>
        <a:off x="0" y="2066603"/>
        <a:ext cx="6506304" cy="460278"/>
      </dsp:txXfrm>
    </dsp:sp>
    <dsp:sp modelId="{B4268B6B-A7CA-46FA-933D-399473DF6AB1}">
      <dsp:nvSpPr>
        <dsp:cNvPr id="0" name=""/>
        <dsp:cNvSpPr/>
      </dsp:nvSpPr>
      <dsp:spPr>
        <a:xfrm rot="10800000">
          <a:off x="0" y="1896"/>
          <a:ext cx="6506304" cy="1539393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Ω is similar to O except that it is the asymptotic lower bound</a:t>
          </a:r>
        </a:p>
      </dsp:txBody>
      <dsp:txXfrm rot="10800000">
        <a:off x="0" y="1896"/>
        <a:ext cx="6506304" cy="100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F156-F48C-45D6-1095-6F1F1280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C5236-1774-5BEF-3200-1C0B9D87D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6E60-4277-6081-EDAF-82FA1303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53746-C6FE-C061-AB10-01F58CD1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FD52-645C-0E7D-C6D9-4B444100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3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FEB-819D-D7FF-B7AB-10B8EE8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3F441-A8CC-038E-0444-50142043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E65F-5241-5F60-AB03-D7486968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FAF87-A89D-D5BC-0BBB-3D9E21D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E15A-95DB-C7B6-7884-1A094D7E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D9C11-3EE3-5CC0-CD8F-58727F21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CBA6B-4C63-7D66-C879-6E1ED158E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62C-1197-01B4-3D89-6C0CC54A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F663-4C56-5913-85B7-DA85DB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2D06-7BE9-8022-0B0A-F46841A1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3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302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2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AD68-1462-FF1A-CAB3-33C79E50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88D9-E97B-71C9-A215-666AA6B5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BBB2-A68F-7205-471F-E4507D79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4904-2E3B-EB7D-D677-2FFBE1CD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8CE2C-A31F-C2A6-2434-CA0CC288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7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8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69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EA7947-E287-4738-8C82-07CE4F01EF03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758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7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09929-0719-4517-94D6-FDF7F99E70F6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07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5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3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0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2847-E19C-17A3-3F39-7EFB1DD9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F36F1-5F3B-801C-D1F8-4F56F60C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002A-E889-CA0D-8E87-390D3E01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6794-B0AA-AC0B-5A2F-388108C4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020-C1E1-ACD5-8AFE-1D87A5E7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1462FC-960E-4740-921F-B36862979F21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24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0BC9E2-CB44-4C05-9BB5-496C18A241E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7544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04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3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2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9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86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5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4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1F4A-6F64-9F9A-D6D8-0706E858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90D0-476E-62DD-BDB0-E3893F4EA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E9C20-FFDC-233C-5177-C94CACB1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9CC0E-C06B-6661-5BE3-56C23A2E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D537-5C0E-9BC7-512F-6353F0D9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4F0D-FE6A-F863-4C8B-E8133849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3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02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170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6344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12259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1779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35002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167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0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7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3174-56C3-EF33-4A56-412B586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1893D-E798-71F3-39BF-8B1A2D3DA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EC7E-61ED-D41C-A9E1-8BCCFD5D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B3E75-8742-27EB-7B9B-F57441C05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65FCA-5F52-E40A-94A2-37CD348C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C46BA-BF9E-61CF-A2B0-1DBB8594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EF286-B49D-70F1-7B8C-93FC8592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3BE8C-3D1C-5D87-6B46-EA54FECD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65E3-D419-87FC-A457-A5BF90C3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373C2-2260-A0D8-EDC8-05D3317D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DC5C4-FE68-92DD-40C6-47480AC4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561E7-24F6-F74E-FC7F-2279C55E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63260-BE67-6889-9D6B-153A2EA5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2EB34-CDDA-5D44-284F-55A0CBE1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BB9F5-0F14-20F2-194B-32E4078A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DA51-5F66-6F63-462A-FF2333C7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FDCF-51BC-F8C0-A4A0-032EC44D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E70B2-8328-CACD-115D-2D5801D1D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29B93-97A3-FF22-8121-43814ED1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D4CC-1C65-1FCF-FD6B-5AF35B10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492CB-B8E4-9CA1-F469-2AE157AF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2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C20-C734-6B95-7B0F-C5D2CCC3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E1B37-D01C-2E62-37A3-B80916FEA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187A-F1CD-389C-02FD-8163A23CC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26976-9A8B-CF0F-5F72-80A25B05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4DE78-6983-CEBA-E84F-CA89859F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E1B1-1EF6-1103-E5DD-9898D240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728D1-93E2-6442-1173-4B1E086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370C2-77F0-A77B-7204-911FBBD6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C9B2-E7F7-3091-2F04-7917D96E8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38B8F-6157-5D62-EC36-2D4304CE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6B83-9296-9381-6A52-F081E9D62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1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1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n.wikipedia.org/wiki/Instructions_per_secon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4cd1O4zkGw" TargetMode="Externa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61A7-0666-4FD8-90A7-67D5F5503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3152-A427-497F-AA58-982DAF155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Time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B8B33-EB41-44A8-9161-BBC3921E1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3" y="549275"/>
            <a:ext cx="3563938" cy="98488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CISC 3220 Lecture 2</a:t>
            </a:r>
          </a:p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7828-0B6B-4BC2-A3D8-3979B2B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Θ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E660-926D-4E44-93B5-D060E333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This is the middle ground</a:t>
            </a:r>
          </a:p>
          <a:p>
            <a:pPr lvl="1"/>
            <a:r>
              <a:rPr lang="en-US" dirty="0"/>
              <a:t>F(n) = Θ(g(n)) if f(n) is </a:t>
            </a:r>
            <a:r>
              <a:rPr lang="en-US" b="1" dirty="0"/>
              <a:t>asymptotically</a:t>
            </a:r>
            <a:r>
              <a:rPr lang="en-US" dirty="0"/>
              <a:t> equal to g(n)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35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39798-456F-4302-96E0-88BA974C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Let’s paint a story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E476A-5DB4-4754-B165-FE5003CF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222" y="643467"/>
            <a:ext cx="2705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D Ryzen Threadripper 3990X 2.9 GHz Socket sTRX4 100-100000163WOF Desktop  Processor - Newegg.com">
            <a:extLst>
              <a:ext uri="{FF2B5EF4-FFF2-40B4-BE49-F238E27FC236}">
                <a16:creationId xmlns:a16="http://schemas.microsoft.com/office/drawing/2014/main" id="{405D17F3-6A1C-4FDA-B8D0-B05A2C89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372" y="3509434"/>
            <a:ext cx="3606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73D7-A4A8-4042-B902-43ADBBF5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45" y="1877353"/>
            <a:ext cx="7471172" cy="4029834"/>
          </a:xfrm>
        </p:spPr>
        <p:txBody>
          <a:bodyPr>
            <a:normAutofit/>
          </a:bodyPr>
          <a:lstStyle/>
          <a:p>
            <a:r>
              <a:rPr lang="en-US" dirty="0"/>
              <a:t>Check out this handy </a:t>
            </a:r>
            <a:r>
              <a:rPr lang="en-US" dirty="0">
                <a:hlinkClick r:id="rId4"/>
              </a:rPr>
              <a:t>Wikipedia entry</a:t>
            </a:r>
            <a:r>
              <a:rPr lang="en-US" dirty="0"/>
              <a:t> about the evolution of computer speed</a:t>
            </a:r>
          </a:p>
          <a:p>
            <a:r>
              <a:rPr lang="en-US" dirty="0"/>
              <a:t>Consider the Texas TMS320 core and compare it to the AMD Ryzen </a:t>
            </a:r>
            <a:r>
              <a:rPr lang="en-US" dirty="0" err="1"/>
              <a:t>ThreadRipper</a:t>
            </a:r>
            <a:endParaRPr lang="en-US" dirty="0"/>
          </a:p>
          <a:p>
            <a:r>
              <a:rPr lang="en-US" dirty="0"/>
              <a:t>TMS320 has 5 MIPS (million instructions per second)</a:t>
            </a:r>
          </a:p>
          <a:p>
            <a:r>
              <a:rPr lang="en-US" dirty="0"/>
              <a:t>The </a:t>
            </a:r>
            <a:r>
              <a:rPr lang="en-US" dirty="0" err="1"/>
              <a:t>ThreadRipper</a:t>
            </a:r>
            <a:r>
              <a:rPr lang="en-US" dirty="0"/>
              <a:t> has about 2,400,000 MIPS</a:t>
            </a:r>
          </a:p>
          <a:p>
            <a:pPr lvl="1"/>
            <a:r>
              <a:rPr lang="en-US" dirty="0"/>
              <a:t>Probably the best chip set out there</a:t>
            </a:r>
          </a:p>
          <a:p>
            <a:pPr lvl="1"/>
            <a:r>
              <a:rPr lang="en-US" dirty="0"/>
              <a:t>Comparative chips have about 700,000 and 400,000 MIPS</a:t>
            </a:r>
          </a:p>
          <a:p>
            <a:r>
              <a:rPr lang="en-US" dirty="0"/>
              <a:t>Let’s play a speed game with algorithms </a:t>
            </a:r>
          </a:p>
        </p:txBody>
      </p:sp>
    </p:spTree>
    <p:extLst>
      <p:ext uri="{BB962C8B-B14F-4D97-AF65-F5344CB8AC3E}">
        <p14:creationId xmlns:p14="http://schemas.microsoft.com/office/powerpoint/2010/main" val="55078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Update 2019: Winners and Losers of the March 2019 Core Update">
            <a:extLst>
              <a:ext uri="{FF2B5EF4-FFF2-40B4-BE49-F238E27FC236}">
                <a16:creationId xmlns:a16="http://schemas.microsoft.com/office/drawing/2014/main" id="{E11830F3-B600-473D-94A8-2743F2BB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584" b="-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33" name="Freeform: Shape 7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5402-0767-4351-AE2F-A12ED2E2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So you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D20-B181-4443-8C91-2DE6DE0A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 sz="1600" dirty="0"/>
              <a:t>When looking at large computations, which is what often happens in the real world (think Google) the highest exponent becomes the most important measurement</a:t>
            </a:r>
          </a:p>
          <a:p>
            <a:r>
              <a:rPr lang="en-US" sz="1600" dirty="0"/>
              <a:t>It’s nice to be able to do an exact analysis, and we may do this during examinations (and you might do so in interviews), but it doesn’t matter much</a:t>
            </a:r>
          </a:p>
        </p:txBody>
      </p:sp>
    </p:spTree>
    <p:extLst>
      <p:ext uri="{BB962C8B-B14F-4D97-AF65-F5344CB8AC3E}">
        <p14:creationId xmlns:p14="http://schemas.microsoft.com/office/powerpoint/2010/main" val="56306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26E3-F224-4543-A1CD-F54CE1F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Hierarchy of Functions</a:t>
            </a:r>
          </a:p>
        </p:txBody>
      </p:sp>
      <p:pic>
        <p:nvPicPr>
          <p:cNvPr id="2050" name="Picture 2" descr="Analysis of Algorithms | Big-O analysis - GeeksforGeeks">
            <a:extLst>
              <a:ext uri="{FF2B5EF4-FFF2-40B4-BE49-F238E27FC236}">
                <a16:creationId xmlns:a16="http://schemas.microsoft.com/office/drawing/2014/main" id="{331DADB8-56E9-41AE-9B99-A876CBA8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2316314"/>
            <a:ext cx="6900380" cy="2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584F-5F2F-4C91-8F9C-0B80CBAC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There is a hierarchy of functions which increase with a rising exponent</a:t>
            </a:r>
          </a:p>
          <a:p>
            <a:r>
              <a:rPr lang="en-US" sz="1600" dirty="0"/>
              <a:t>Part of your first homework will be to order a bunch of these</a:t>
            </a:r>
          </a:p>
          <a:p>
            <a:r>
              <a:rPr lang="en-US" sz="1600" dirty="0"/>
              <a:t>Here is how it’ll look</a:t>
            </a:r>
          </a:p>
        </p:txBody>
      </p:sp>
      <p:sp>
        <p:nvSpPr>
          <p:cNvPr id="205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506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074" name="Picture 2" descr="Understanding time complexity with Python examples | by Kelvin Salton do  Prado | Towards Data Science">
            <a:extLst>
              <a:ext uri="{FF2B5EF4-FFF2-40B4-BE49-F238E27FC236}">
                <a16:creationId xmlns:a16="http://schemas.microsoft.com/office/drawing/2014/main" id="{52D86670-D97F-4308-899F-E3DF5F9E2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933" y="480515"/>
            <a:ext cx="8478132" cy="58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4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4484-3E53-4877-B383-37B7784B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 dirty="0"/>
              <a:t>An interesting function comparison</a:t>
            </a:r>
            <a:br>
              <a:rPr lang="en-US" sz="3400" dirty="0"/>
            </a:br>
            <a:r>
              <a:rPr lang="en-US" sz="3400" dirty="0"/>
              <a:t>log * (n) and Ackermann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900" dirty="0"/>
                  <a:t>Right between the constant function and the log(log(n)) function, the is the log * function</a:t>
                </a:r>
              </a:p>
              <a:p>
                <a:r>
                  <a:rPr lang="en-US" sz="1900" dirty="0"/>
                  <a:t>The log * function counts the amount of times we run the log function on a number before we reach 1 </a:t>
                </a:r>
              </a:p>
              <a:p>
                <a:r>
                  <a:rPr lang="en-US" sz="1900" dirty="0"/>
                  <a:t>The Ackermann function takes n and produces this exponent: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sup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sz="1900" dirty="0"/>
                  <a:t>exponent to the nth time</a:t>
                </a:r>
              </a:p>
              <a:p>
                <a:r>
                  <a:rPr lang="en-US" sz="1900" dirty="0"/>
                  <a:t>These two functions are connected and are on the opposite sides of the hierarchy</a:t>
                </a:r>
              </a:p>
              <a:p>
                <a:r>
                  <a:rPr lang="en-US" sz="1900" dirty="0"/>
                  <a:t>Fun fact: Ackermann is a total computable function that is not primitive recursive</a:t>
                </a:r>
              </a:p>
              <a:p>
                <a:pPr lvl="1"/>
                <a:r>
                  <a:rPr lang="en-US" sz="1900" dirty="0"/>
                  <a:t>I.e.: it is computable but not with for loops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  <a:blipFill>
                <a:blip r:embed="rId2"/>
                <a:stretch>
                  <a:fillRect l="-737" t="-2721" r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474A0BB-162E-45F6-9181-055D5BCD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1" r="3077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1E06-92EF-4335-834C-D27A313C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Highest exponent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426FB-EE14-49A8-B8C6-BB89E74C49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83247-3814-4FEA-B8AC-F606161D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Wait, so no other terms matter?</a:t>
            </a:r>
          </a:p>
        </p:txBody>
      </p:sp>
    </p:spTree>
    <p:extLst>
      <p:ext uri="{BB962C8B-B14F-4D97-AF65-F5344CB8AC3E}">
        <p14:creationId xmlns:p14="http://schemas.microsoft.com/office/powerpoint/2010/main" val="43217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002-EABE-5336-0E7A-5FC43884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6B3C-C1BC-A6D8-0C1A-53F93782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O is used to approximate running times, often to an upper limit</a:t>
            </a:r>
          </a:p>
          <a:p>
            <a:r>
              <a:rPr lang="en-US" dirty="0"/>
              <a:t>The four aspects you need to know are</a:t>
            </a:r>
          </a:p>
          <a:p>
            <a:pPr lvl="1"/>
            <a:r>
              <a:rPr lang="en-US" dirty="0"/>
              <a:t>Ability to add Big O complexity costs</a:t>
            </a:r>
          </a:p>
          <a:p>
            <a:pPr lvl="1"/>
            <a:r>
              <a:rPr lang="en-US" dirty="0"/>
              <a:t>Ability to drop constants</a:t>
            </a:r>
          </a:p>
          <a:p>
            <a:pPr lvl="1"/>
            <a:r>
              <a:rPr lang="en-US" dirty="0"/>
              <a:t>Different inputs have different variables</a:t>
            </a:r>
          </a:p>
          <a:p>
            <a:pPr lvl="1"/>
            <a:r>
              <a:rPr lang="en-US" dirty="0"/>
              <a:t>Drop non-dominate terms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ADF62B-4C22-C2E8-A31E-86519A12E7DE}"/>
              </a:ext>
            </a:extLst>
          </p:cNvPr>
          <p:cNvSpPr txBox="1">
            <a:spLocks/>
          </p:cNvSpPr>
          <p:nvPr/>
        </p:nvSpPr>
        <p:spPr>
          <a:xfrm>
            <a:off x="1371600" y="68580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Well…sort of</a:t>
            </a:r>
          </a:p>
        </p:txBody>
      </p:sp>
    </p:spTree>
    <p:extLst>
      <p:ext uri="{BB962C8B-B14F-4D97-AF65-F5344CB8AC3E}">
        <p14:creationId xmlns:p14="http://schemas.microsoft.com/office/powerpoint/2010/main" val="14762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718F-74BC-4167-B827-C294585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Segway to O-notation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ECC7-FF85-4AD2-B499-9E4AE4D4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Watch this video by Gayle </a:t>
            </a:r>
            <a:r>
              <a:rPr lang="en-US" dirty="0" err="1"/>
              <a:t>Laakmaan</a:t>
            </a:r>
            <a:r>
              <a:rPr lang="en-US" dirty="0"/>
              <a:t> </a:t>
            </a:r>
            <a:r>
              <a:rPr lang="en-US" dirty="0" err="1"/>
              <a:t>Mcdowell</a:t>
            </a:r>
            <a:r>
              <a:rPr lang="en-US" dirty="0"/>
              <a:t> which introduces big O notation:</a:t>
            </a:r>
          </a:p>
          <a:p>
            <a:pPr lvl="1"/>
            <a:r>
              <a:rPr lang="en-US" dirty="0">
                <a:hlinkClick r:id="rId2"/>
              </a:rPr>
              <a:t>https://www.youtube.com/watch?v=v4cd1O4zkGw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5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F27-645C-58E9-13D4-179AFAD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 math, focus on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D48C-531F-9A1E-212A-0FB191CF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lot of math behind Big O</a:t>
            </a:r>
          </a:p>
          <a:p>
            <a:r>
              <a:rPr lang="en-US" dirty="0"/>
              <a:t>Focus on the ideas</a:t>
            </a:r>
          </a:p>
          <a:p>
            <a:r>
              <a:rPr lang="en-US" dirty="0"/>
              <a:t>There are upper bounds (Big O), lower bounds (Big Omega) and in-between bounds (Big Theta)</a:t>
            </a:r>
          </a:p>
        </p:txBody>
      </p:sp>
    </p:spTree>
    <p:extLst>
      <p:ext uri="{BB962C8B-B14F-4D97-AF65-F5344CB8AC3E}">
        <p14:creationId xmlns:p14="http://schemas.microsoft.com/office/powerpoint/2010/main" val="4985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E88898-3D44-4A3C-AFBB-47F0B4A0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O, Ω and Θ </a:t>
            </a:r>
          </a:p>
        </p:txBody>
      </p:sp>
    </p:spTree>
    <p:extLst>
      <p:ext uri="{BB962C8B-B14F-4D97-AF65-F5344CB8AC3E}">
        <p14:creationId xmlns:p14="http://schemas.microsoft.com/office/powerpoint/2010/main" val="290521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Big O and little o notation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EFD93B-E98B-4256-8AEC-1BA5448065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8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19" y="635353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Ω and ω (little omega) notation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7CBE2-8926-4F0A-91ED-BFC484FD6DC2}"/>
              </a:ext>
            </a:extLst>
          </p:cNvPr>
          <p:cNvGraphicFramePr>
            <a:graphicFrameLocks/>
          </p:cNvGraphicFramePr>
          <p:nvPr/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3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676</Words>
  <Application>Microsoft Office PowerPoint</Application>
  <PresentationFormat>Widescreen</PresentationFormat>
  <Paragraphs>64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Franklin Gothic Book</vt:lpstr>
      <vt:lpstr>Gill Sans MT</vt:lpstr>
      <vt:lpstr>Trebuchet MS</vt:lpstr>
      <vt:lpstr>Walbaum Display</vt:lpstr>
      <vt:lpstr>Wingdings 3</vt:lpstr>
      <vt:lpstr>Office Theme</vt:lpstr>
      <vt:lpstr>3DFloatVTI</vt:lpstr>
      <vt:lpstr>Crop</vt:lpstr>
      <vt:lpstr>Facet</vt:lpstr>
      <vt:lpstr>Time Complexity</vt:lpstr>
      <vt:lpstr>Highest exponent</vt:lpstr>
      <vt:lpstr>Wait, so no other terms matter?</vt:lpstr>
      <vt:lpstr>No</vt:lpstr>
      <vt:lpstr>Segway to O-notation</vt:lpstr>
      <vt:lpstr>Avoid the math, focus on the concepts</vt:lpstr>
      <vt:lpstr>O, Ω and Θ </vt:lpstr>
      <vt:lpstr>Big O and little o notation</vt:lpstr>
      <vt:lpstr>Ω and ω (little omega) notation</vt:lpstr>
      <vt:lpstr>Θ notation</vt:lpstr>
      <vt:lpstr>Let’s paint a story</vt:lpstr>
      <vt:lpstr>So you see</vt:lpstr>
      <vt:lpstr>Hierarchy of Functions</vt:lpstr>
      <vt:lpstr>PowerPoint Presentation</vt:lpstr>
      <vt:lpstr>An interesting function comparison log * (n) and Ackermann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Complexity</dc:title>
  <dc:creator>Ariel Avshalom</dc:creator>
  <cp:lastModifiedBy>Ariel Avshalom</cp:lastModifiedBy>
  <cp:revision>1</cp:revision>
  <dcterms:created xsi:type="dcterms:W3CDTF">2022-06-01T15:15:09Z</dcterms:created>
  <dcterms:modified xsi:type="dcterms:W3CDTF">2022-06-02T12:49:44Z</dcterms:modified>
</cp:coreProperties>
</file>